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49" r:id="rId1"/>
  </p:sldMasterIdLst>
  <p:notesMasterIdLst>
    <p:notesMasterId r:id="rId27"/>
  </p:notesMasterIdLst>
  <p:handoutMasterIdLst>
    <p:handoutMasterId r:id="rId28"/>
  </p:handoutMasterIdLst>
  <p:sldIdLst>
    <p:sldId id="355" r:id="rId2"/>
    <p:sldId id="421" r:id="rId3"/>
    <p:sldId id="420" r:id="rId4"/>
    <p:sldId id="364" r:id="rId5"/>
    <p:sldId id="457" r:id="rId6"/>
    <p:sldId id="451" r:id="rId7"/>
    <p:sldId id="424" r:id="rId8"/>
    <p:sldId id="453" r:id="rId9"/>
    <p:sldId id="470" r:id="rId10"/>
    <p:sldId id="444" r:id="rId11"/>
    <p:sldId id="462" r:id="rId12"/>
    <p:sldId id="463" r:id="rId13"/>
    <p:sldId id="468" r:id="rId14"/>
    <p:sldId id="464" r:id="rId15"/>
    <p:sldId id="466" r:id="rId16"/>
    <p:sldId id="465" r:id="rId17"/>
    <p:sldId id="467" r:id="rId18"/>
    <p:sldId id="469" r:id="rId19"/>
    <p:sldId id="461" r:id="rId20"/>
    <p:sldId id="460" r:id="rId21"/>
    <p:sldId id="426" r:id="rId22"/>
    <p:sldId id="410" r:id="rId23"/>
    <p:sldId id="441" r:id="rId24"/>
    <p:sldId id="442" r:id="rId25"/>
    <p:sldId id="447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814" autoAdjust="0"/>
  </p:normalViewPr>
  <p:slideViewPr>
    <p:cSldViewPr>
      <p:cViewPr varScale="1">
        <p:scale>
          <a:sx n="73" d="100"/>
          <a:sy n="73" d="100"/>
        </p:scale>
        <p:origin x="-1284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5057DE9-30CA-42B7-881B-ABFB62354C0B}" type="datetimeFigureOut">
              <a:rPr lang="en-US"/>
              <a:pPr>
                <a:defRPr/>
              </a:pPr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06FD866-A737-4ADD-9BD7-E4069BDCE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9963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18E75DC-9F43-436D-9A35-1ED2CCBAB880}" type="datetimeFigureOut">
              <a:rPr lang="en-US"/>
              <a:pPr>
                <a:defRPr/>
              </a:pPr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B06AAD6-E625-4427-993B-D16D74891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8983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7597E6-F71B-470B-9C7A-1EB5C5B1FF4E}" type="slidenum">
              <a:rPr lang="en-US" smtClean="0">
                <a:latin typeface="Arial" charset="0"/>
              </a:rPr>
              <a:pPr/>
              <a:t>1</a:t>
            </a:fld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52362F-BBBB-4893-943C-DCD50DBB4E98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DFBC9-8A34-44B3-80F1-D1A50EF881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631AE-69A5-4C66-8F26-5D430139FF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619DA3-4162-4DC0-BAA2-CC032616BF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93D73-96B9-45E4-8CFD-DBC68C346F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68C04-D914-4DB8-BB1B-B3459D9C8E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AB69F-6946-4ACC-997A-4E7B84E228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92BB4-AEBF-4A6C-9D96-1064337662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F7067-B036-44EE-A450-7E2C0F14D2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AA60E-D9B0-4267-8F65-2001CB5AF6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8D7225-CC57-4CB1-BB8B-9C659FD2BD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C2A52713-BB54-4545-A6BA-5239BFED58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DF156E6-4570-4977-85B8-91531584A0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0" r:id="rId1"/>
    <p:sldLayoutId id="2147486251" r:id="rId2"/>
    <p:sldLayoutId id="2147486252" r:id="rId3"/>
    <p:sldLayoutId id="2147486253" r:id="rId4"/>
    <p:sldLayoutId id="2147486254" r:id="rId5"/>
    <p:sldLayoutId id="2147486255" r:id="rId6"/>
    <p:sldLayoutId id="2147486256" r:id="rId7"/>
    <p:sldLayoutId id="2147486257" r:id="rId8"/>
    <p:sldLayoutId id="2147486258" r:id="rId9"/>
    <p:sldLayoutId id="2147486259" r:id="rId10"/>
    <p:sldLayoutId id="2147486260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9144000" cy="5638800"/>
          </a:xfrm>
          <a:solidFill>
            <a:schemeClr val="tx1"/>
          </a:solidFill>
          <a:extLst>
            <a:ext uri="{FAA26D3D-D897-4be2-8F04-BA451C77F1D7}"/>
          </a:extLst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950C98"/>
                </a:solidFill>
              </a:rPr>
              <a:t/>
            </a:r>
            <a:br>
              <a:rPr lang="en-US" sz="4000" dirty="0" smtClean="0">
                <a:solidFill>
                  <a:srgbClr val="950C98"/>
                </a:solidFill>
              </a:rPr>
            </a:br>
            <a:r>
              <a:rPr lang="en-US" sz="4000" dirty="0" smtClean="0">
                <a:solidFill>
                  <a:srgbClr val="950C98"/>
                </a:solidFill>
              </a:rPr>
              <a:t/>
            </a:r>
            <a:br>
              <a:rPr lang="en-US" sz="4000" dirty="0" smtClean="0">
                <a:solidFill>
                  <a:srgbClr val="950C98"/>
                </a:solidFill>
              </a:rPr>
            </a:br>
            <a:r>
              <a:rPr lang="en-US" sz="4000" dirty="0" smtClean="0">
                <a:solidFill>
                  <a:srgbClr val="950C98"/>
                </a:solidFill>
              </a:rPr>
              <a:t/>
            </a:r>
            <a:br>
              <a:rPr lang="en-US" sz="4000" dirty="0" smtClean="0">
                <a:solidFill>
                  <a:srgbClr val="950C98"/>
                </a:solidFill>
              </a:rPr>
            </a:br>
            <a:r>
              <a:rPr lang="en-US" sz="4000" dirty="0" smtClean="0">
                <a:solidFill>
                  <a:srgbClr val="950C98"/>
                </a:solidFill>
              </a:rPr>
              <a:t/>
            </a:r>
            <a:br>
              <a:rPr lang="en-US" sz="4000" dirty="0" smtClean="0">
                <a:solidFill>
                  <a:srgbClr val="950C98"/>
                </a:solidFill>
              </a:rPr>
            </a:br>
            <a:r>
              <a:rPr lang="en-US" sz="4000" dirty="0" smtClean="0">
                <a:solidFill>
                  <a:srgbClr val="950C98"/>
                </a:solidFill>
              </a:rPr>
              <a:t>ANNUAL WORK PLAN &amp; BUDGET-2018-19           </a:t>
            </a:r>
            <a:br>
              <a:rPr lang="en-US" sz="4000" dirty="0" smtClean="0">
                <a:solidFill>
                  <a:srgbClr val="950C98"/>
                </a:solidFill>
              </a:rPr>
            </a:br>
            <a:r>
              <a:rPr lang="en-US" sz="4000" dirty="0" smtClean="0">
                <a:solidFill>
                  <a:srgbClr val="950C98"/>
                </a:solidFill>
              </a:rPr>
              <a:t>PAB MEETING 20.06.18</a:t>
            </a:r>
            <a:br>
              <a:rPr lang="en-US" sz="4000" dirty="0" smtClean="0">
                <a:solidFill>
                  <a:srgbClr val="950C98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>Directorate of MDM</a:t>
            </a:r>
            <a:br>
              <a:rPr lang="en-US" sz="3100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>EDUCATION  DEPARTMENT </a:t>
            </a:r>
            <a:br>
              <a:rPr lang="en-US" sz="3100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>GOVT. OF BIHAR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endParaRPr lang="en-US" sz="4400" dirty="0" smtClean="0">
              <a:solidFill>
                <a:schemeClr val="bg1"/>
              </a:solidFill>
            </a:endParaRP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fld id="{9D54830E-3CA4-4095-8FD8-D52F4EC6A216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512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7772400" y="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8" descr="govt bihar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mdm new photo\IMG-20170227-WA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2209800"/>
            <a:ext cx="43434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	  KITCHEN GARDEN</a:t>
            </a:r>
            <a:r>
              <a:rPr lang="en-US" sz="2800" dirty="0" smtClean="0"/>
              <a:t> - </a:t>
            </a:r>
            <a:r>
              <a:rPr lang="en-US" sz="2800" dirty="0" smtClean="0">
                <a:solidFill>
                  <a:schemeClr val="tx1"/>
                </a:solidFill>
              </a:rPr>
              <a:t>ANKURAN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The main objective of kitchen gardens to provide required vegetables &amp; green leaves in schools with the help of kitchen garden for MDM.</a:t>
            </a:r>
          </a:p>
          <a:p>
            <a:r>
              <a:rPr lang="en-US" dirty="0" smtClean="0"/>
              <a:t>State has started  school kitchen garden “</a:t>
            </a:r>
            <a:r>
              <a:rPr lang="en-US" dirty="0" err="1" smtClean="0"/>
              <a:t>Ankuran</a:t>
            </a:r>
            <a:r>
              <a:rPr lang="en-US" dirty="0" smtClean="0"/>
              <a:t> “ with help of UNICEF 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100</a:t>
            </a:r>
            <a:r>
              <a:rPr lang="en-US" dirty="0" smtClean="0"/>
              <a:t> schools as pilot  project.</a:t>
            </a:r>
          </a:p>
          <a:p>
            <a:r>
              <a:rPr lang="en-US" dirty="0" smtClean="0"/>
              <a:t>After  success of this pilot project state is  </a:t>
            </a:r>
            <a:r>
              <a:rPr lang="en-US" dirty="0" err="1" smtClean="0"/>
              <a:t>scaleup</a:t>
            </a:r>
            <a:r>
              <a:rPr lang="en-US" dirty="0" smtClean="0"/>
              <a:t> “</a:t>
            </a:r>
            <a:r>
              <a:rPr lang="en-US" dirty="0" err="1" smtClean="0"/>
              <a:t>Ankuran</a:t>
            </a:r>
            <a:r>
              <a:rPr lang="en-US" dirty="0" smtClean="0"/>
              <a:t>” in all district where  school having  proper land for kitchen garden.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2" descr="D:\2016\ankuran\Prakash Jee\Kitchen garden 12th july photograph\ts\IMG-20161214-WA0027.jpg"/>
          <p:cNvPicPr>
            <a:picLocks noChangeAspect="1" noChangeArrowheads="1"/>
          </p:cNvPicPr>
          <p:nvPr/>
        </p:nvPicPr>
        <p:blipFill>
          <a:blip r:embed="rId2" cstate="print"/>
          <a:srcRect t="6627" b="18616"/>
          <a:stretch>
            <a:fillRect/>
          </a:stretch>
        </p:blipFill>
        <p:spPr bwMode="auto">
          <a:xfrm>
            <a:off x="152404" y="4419600"/>
            <a:ext cx="8762996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26" name="Picture 2" descr="C:\Users\Dell\Desktop\photo\IMG-20180619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4572000" cy="6553200"/>
          </a:xfrm>
          <a:prstGeom prst="rect">
            <a:avLst/>
          </a:prstGeom>
          <a:noFill/>
        </p:spPr>
      </p:pic>
      <p:pic>
        <p:nvPicPr>
          <p:cNvPr id="1027" name="Picture 3" descr="C:\Users\Dell\Desktop\photo\IMG-20180619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"/>
            <a:ext cx="45720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050" name="Picture 2" descr="C:\Users\Dell\Desktop\photo\IMG-20180619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4571999" cy="6172200"/>
          </a:xfrm>
          <a:prstGeom prst="rect">
            <a:avLst/>
          </a:prstGeom>
          <a:noFill/>
        </p:spPr>
      </p:pic>
      <p:pic>
        <p:nvPicPr>
          <p:cNvPr id="2051" name="Picture 3" descr="C:\Users\Dell\Desktop\photo\IMG-20180619-WA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93D73-96B9-45E4-8CFD-DBC68C346F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93D73-96B9-45E4-8CFD-DBC68C346F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186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93D73-96B9-45E4-8CFD-DBC68C346F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5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AB69F-6946-4ACC-997A-4E7B84E2289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Unicef\Ankuran\Case study\BeFunky Collage 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1"/>
            <a:ext cx="8305800" cy="66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GOAL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4876800"/>
          </a:xfrm>
        </p:spPr>
        <p:txBody>
          <a:bodyPr/>
          <a:lstStyle/>
          <a:p>
            <a:r>
              <a:rPr lang="en-US" sz="3600" dirty="0" smtClean="0"/>
              <a:t>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100% coverage of  school attending children</a:t>
            </a:r>
          </a:p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Ensuring quantity, quality, hygiene and timeliness in food served</a:t>
            </a:r>
          </a:p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Timely payments – salary, honorarium to cook cum helper, vendor payments, etc.</a:t>
            </a:r>
          </a:p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Timely and accurate reporting 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-20180221-WA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43400" cy="3257550"/>
          </a:xfrm>
          <a:prstGeom prst="rect">
            <a:avLst/>
          </a:prstGeom>
        </p:spPr>
      </p:pic>
      <p:pic>
        <p:nvPicPr>
          <p:cNvPr id="9" name="Picture 8" descr="IMG-20180221-WA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76600"/>
            <a:ext cx="4343400" cy="3581400"/>
          </a:xfrm>
          <a:prstGeom prst="rect">
            <a:avLst/>
          </a:prstGeom>
        </p:spPr>
      </p:pic>
      <p:pic>
        <p:nvPicPr>
          <p:cNvPr id="10" name="Picture 9" descr="IMG-20180221-WA0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0"/>
            <a:ext cx="4648200" cy="3276600"/>
          </a:xfrm>
          <a:prstGeom prst="rect">
            <a:avLst/>
          </a:prstGeom>
        </p:spPr>
      </p:pic>
      <p:pic>
        <p:nvPicPr>
          <p:cNvPr id="12" name="Picture 11" descr="IMG-20180221-WA00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3276600"/>
            <a:ext cx="46482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ISSUES / SUGGESTIONS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715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Increase in monthly honorarium of cook-cum-helper from Rs. 1000/- to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2000/-</a:t>
            </a:r>
          </a:p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Increase in the rate of transportation cost from 750/- per MT which is not been revised since 2006. </a:t>
            </a:r>
          </a:p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Grant for kitchen device  needs to be increased from Rs. 5000 per school to Rs.15000/- per school.</a:t>
            </a:r>
          </a:p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Increase in MME from 1.8% 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to 4.0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%</a:t>
            </a:r>
          </a:p>
          <a:p>
            <a:pPr algn="just"/>
            <a:r>
              <a:rPr lang="en-IN" sz="3200" dirty="0" smtClean="0">
                <a:latin typeface="Arial" pitchFamily="34" charset="0"/>
                <a:cs typeface="Arial" pitchFamily="34" charset="0"/>
              </a:rPr>
              <a:t>Additional  fund  requirement for providing egg twice in a week for the financial year 2018-19.</a:t>
            </a:r>
          </a:p>
          <a:p>
            <a:pPr algn="just"/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n-US" sz="3600" dirty="0"/>
          </a:p>
          <a:p>
            <a:pPr algn="just"/>
            <a:endParaRPr lang="en-US" sz="2400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67127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Proposal </a:t>
            </a:r>
            <a:r>
              <a:rPr lang="en-US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 2017-18</a:t>
            </a:r>
            <a:endParaRPr lang="en-US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4533720"/>
              </p:ext>
            </p:extLst>
          </p:nvPr>
        </p:nvGraphicFramePr>
        <p:xfrm>
          <a:off x="228599" y="762003"/>
          <a:ext cx="8610600" cy="5867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4907"/>
                <a:gridCol w="2060656"/>
                <a:gridCol w="2355037"/>
              </a:tblGrid>
              <a:tr h="585826">
                <a:tc>
                  <a:txBody>
                    <a:bodyPr/>
                    <a:lstStyle/>
                    <a:p>
                      <a:pPr marL="17145" indent="-17145"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Component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Provision </a:t>
                      </a: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Proposed  Provision  in   </a:t>
                      </a: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336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Per day Beneficiary (Primary)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9030199</a:t>
                      </a:r>
                      <a:endParaRPr kumimoji="0" lang="en-IN" sz="1400" b="1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30199</a:t>
                      </a:r>
                      <a:endParaRPr kumimoji="0" lang="en-IN" sz="1400" b="1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398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20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Per day Beneficiary (Upper Primary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3781988</a:t>
                      </a:r>
                      <a:endParaRPr kumimoji="0" lang="en-IN" sz="1400" b="1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3781988</a:t>
                      </a:r>
                      <a:endParaRPr kumimoji="0" lang="en-IN" sz="1400" b="1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336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NCLP (National child </a:t>
                      </a:r>
                      <a:r>
                        <a:rPr lang="en-US" sz="14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labour</a:t>
                      </a: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project)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4000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336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No of Days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245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245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336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Cost of Food grains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Rs.3120 per M.T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Rs.3120 Per M.T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336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Cooking </a:t>
                      </a: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cost (</a:t>
                      </a: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Primary)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Rs.4.13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Rs.4.44 (7.5% increased)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336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Cooking cost  (Upper primary)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Rs.6.18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Rs.6.64 (7.5% increased 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336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Transportation </a:t>
                      </a: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Assistance (</a:t>
                      </a: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Per M.T)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Rs. 750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Rs.1500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336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Cook Cum Helper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2,45,316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2,45,316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336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MME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1.8%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4%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224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Honorarium to </a:t>
                      </a: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Cook-cum-Helper</a:t>
                      </a: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(per </a:t>
                      </a: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cook)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Rs. 1000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Rs. </a:t>
                      </a:r>
                      <a:r>
                        <a:rPr lang="en-US" sz="14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2000 (additional Rs. 250 is being given from state resources)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06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Kitchen-cum-store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224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Kitchen Devices per school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35760 @Rs.15000/-per school</a:t>
                      </a: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42" marR="1942" marT="19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09600" y="228600"/>
            <a:ext cx="73914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Proposed  Provisions  for   2018-19</a:t>
            </a:r>
            <a:r>
              <a:rPr kumimoji="0" lang="en-US" altLang="en-US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n-US" altLang="en-US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US" altLang="en-US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Proposed Budget Provision for   </a:t>
            </a:r>
            <a:r>
              <a:rPr lang="en-US" sz="2800" b="1" dirty="0" smtClean="0">
                <a:solidFill>
                  <a:schemeClr val="tx1"/>
                </a:solidFill>
              </a:rPr>
              <a:t>2018-19 (Financial)</a:t>
            </a:r>
            <a:endParaRPr lang="en-IN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43676577"/>
              </p:ext>
            </p:extLst>
          </p:nvPr>
        </p:nvGraphicFramePr>
        <p:xfrm>
          <a:off x="381000" y="914400"/>
          <a:ext cx="8763000" cy="57180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21000"/>
                <a:gridCol w="2921000"/>
                <a:gridCol w="2921000"/>
              </a:tblGrid>
              <a:tr h="726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COMPONENT</a:t>
                      </a: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Budget Provision in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2017-18  (</a:t>
                      </a: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Lakhs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Budget  Provision  in  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2018-19 (</a:t>
                      </a: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Lakhs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926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 of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foodgrains</a:t>
                      </a:r>
                      <a:endParaRPr lang="en-IN" sz="12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11244.95</a:t>
                      </a:r>
                      <a:endParaRPr kumimoji="0" lang="en-IN" sz="1600" b="1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11244.95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926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Cooking Cost</a:t>
                      </a:r>
                      <a:endParaRPr lang="en-IN" sz="12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148712.3</a:t>
                      </a:r>
                      <a:endParaRPr kumimoji="0" lang="en-IN" sz="1600" b="1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148635.15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50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Transportation Assistance</a:t>
                      </a:r>
                      <a:endParaRPr lang="en-IN" sz="12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2703.11</a:t>
                      </a:r>
                      <a:endParaRPr kumimoji="0" lang="en-IN" sz="1600" b="1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5406.22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926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MME</a:t>
                      </a:r>
                      <a:endParaRPr lang="en-IN" sz="1200" b="1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2123.22</a:t>
                      </a:r>
                      <a:endParaRPr kumimoji="0" lang="en-IN" sz="1600" b="1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4716.30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294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Honorarium to Cook-cum-Helper</a:t>
                      </a:r>
                      <a:endParaRPr lang="en-IN" sz="12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24531.40</a:t>
                      </a:r>
                      <a:endParaRPr lang="en-IN" sz="12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49063.20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926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Kitchen-cum-store</a:t>
                      </a:r>
                      <a:endParaRPr lang="en-IN" sz="1200" b="1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2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4768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Kitchen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Devices (Replacement) @Rs.15000/- per school</a:t>
                      </a:r>
                      <a:endParaRPr lang="en-IN" sz="12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2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5364.00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926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IN" sz="1200" b="1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IN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189314.98</a:t>
                      </a:r>
                      <a:endParaRPr kumimoji="0" lang="en-IN" sz="1600" b="1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IN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224429.92</a:t>
                      </a:r>
                      <a:endParaRPr kumimoji="0" lang="en-IN" sz="1600" b="1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819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10668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  </a:t>
            </a:r>
            <a:r>
              <a:rPr lang="en-US" sz="4400" dirty="0" smtClean="0">
                <a:solidFill>
                  <a:schemeClr val="bg1"/>
                </a:solidFill>
              </a:rPr>
              <a:t>THANK   YOU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820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1" name="Picture 3" descr="\\DUBEY-PC\Users\Public\MDM Photo\IMG_20161112_125404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8112" y="188611"/>
            <a:ext cx="70468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Thank You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         </a:t>
            </a:r>
            <a:r>
              <a:rPr lang="en-US" sz="2500" dirty="0" smtClean="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</a:rPr>
              <a:t>MANAGEMENT STRUCTURE-MDM BIHAR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81000" y="1143000"/>
            <a:ext cx="1371599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State Level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Right Arrow 36"/>
          <p:cNvSpPr/>
          <p:nvPr/>
        </p:nvSpPr>
        <p:spPr>
          <a:xfrm flipV="1">
            <a:off x="1752600" y="1447799"/>
            <a:ext cx="914400" cy="76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667000" y="2057400"/>
            <a:ext cx="3733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1400" dirty="0">
                <a:solidFill>
                  <a:schemeClr val="tx1"/>
                </a:solidFill>
              </a:rPr>
              <a:t>Directorate of MDM/Bihar </a:t>
            </a:r>
            <a:r>
              <a:rPr lang="en-IN" sz="1400" dirty="0" err="1" smtClean="0">
                <a:solidFill>
                  <a:schemeClr val="tx1"/>
                </a:solidFill>
              </a:rPr>
              <a:t>Rajya</a:t>
            </a:r>
            <a:r>
              <a:rPr lang="en-IN" sz="1400" dirty="0" smtClean="0">
                <a:solidFill>
                  <a:schemeClr val="tx1"/>
                </a:solidFill>
              </a:rPr>
              <a:t> </a:t>
            </a:r>
            <a:r>
              <a:rPr lang="en-IN" sz="1400" dirty="0" err="1">
                <a:solidFill>
                  <a:schemeClr val="tx1"/>
                </a:solidFill>
              </a:rPr>
              <a:t>Madhyan</a:t>
            </a:r>
            <a:r>
              <a:rPr lang="en-IN" sz="1400" dirty="0">
                <a:solidFill>
                  <a:schemeClr val="tx1"/>
                </a:solidFill>
              </a:rPr>
              <a:t> </a:t>
            </a:r>
            <a:r>
              <a:rPr lang="en-IN" sz="1400" dirty="0" err="1">
                <a:solidFill>
                  <a:schemeClr val="tx1"/>
                </a:solidFill>
              </a:rPr>
              <a:t>Bhojan</a:t>
            </a:r>
            <a:r>
              <a:rPr lang="en-IN" sz="1400" dirty="0">
                <a:solidFill>
                  <a:schemeClr val="tx1"/>
                </a:solidFill>
              </a:rPr>
              <a:t> </a:t>
            </a:r>
            <a:r>
              <a:rPr lang="en-IN" sz="1400" dirty="0" err="1">
                <a:solidFill>
                  <a:schemeClr val="tx1"/>
                </a:solidFill>
              </a:rPr>
              <a:t>Yojana</a:t>
            </a:r>
            <a:r>
              <a:rPr lang="en-IN" sz="1400" dirty="0">
                <a:solidFill>
                  <a:schemeClr val="tx1"/>
                </a:solidFill>
              </a:rPr>
              <a:t> </a:t>
            </a:r>
            <a:r>
              <a:rPr lang="en-IN" sz="1400" dirty="0" err="1">
                <a:solidFill>
                  <a:schemeClr val="tx1"/>
                </a:solidFill>
              </a:rPr>
              <a:t>Samiti</a:t>
            </a:r>
            <a:r>
              <a:rPr lang="en-IN" sz="1400" dirty="0">
                <a:solidFill>
                  <a:schemeClr val="tx1"/>
                </a:solidFill>
              </a:rPr>
              <a:t>  (BRMBYS)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67000" y="1066800"/>
            <a:ext cx="3733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IN" sz="1600" dirty="0" smtClean="0">
                <a:solidFill>
                  <a:schemeClr val="tx1"/>
                </a:solidFill>
              </a:rPr>
              <a:t>Department of Education/ Departmental Ministers/ Principal Secretary-cum-Chairman </a:t>
            </a:r>
            <a:r>
              <a:rPr lang="en-IN" sz="1600" dirty="0" err="1" smtClean="0">
                <a:solidFill>
                  <a:schemeClr val="tx1"/>
                </a:solidFill>
              </a:rPr>
              <a:t>BRMBYS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858000" y="2057400"/>
            <a:ext cx="21336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State level steering cum Monitoring committee </a:t>
            </a:r>
            <a:r>
              <a:rPr lang="en-US" sz="1400" dirty="0" smtClean="0">
                <a:solidFill>
                  <a:schemeClr val="tx1"/>
                </a:solidFill>
              </a:rPr>
              <a:t>–Headed by Chief Secretary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6400800" y="2286000"/>
            <a:ext cx="457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667000" y="3048000"/>
            <a:ext cx="3733800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sz="16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IN" sz="1600" dirty="0" smtClean="0">
                <a:solidFill>
                  <a:schemeClr val="tx1"/>
                </a:solidFill>
              </a:rPr>
              <a:t>Director/</a:t>
            </a:r>
            <a:r>
              <a:rPr lang="en-IN" sz="1600" dirty="0" err="1" smtClean="0">
                <a:solidFill>
                  <a:schemeClr val="tx1"/>
                </a:solidFill>
              </a:rPr>
              <a:t>Dy.D</a:t>
            </a:r>
            <a:r>
              <a:rPr lang="en-IN" sz="1600" dirty="0" smtClean="0">
                <a:solidFill>
                  <a:schemeClr val="tx1"/>
                </a:solidFill>
              </a:rPr>
              <a:t>/Asst</a:t>
            </a:r>
            <a:r>
              <a:rPr lang="en-IN" sz="1600" dirty="0">
                <a:solidFill>
                  <a:schemeClr val="tx1"/>
                </a:solidFill>
              </a:rPr>
              <a:t>. </a:t>
            </a:r>
            <a:r>
              <a:rPr lang="en-IN" sz="1600" dirty="0" smtClean="0">
                <a:solidFill>
                  <a:schemeClr val="tx1"/>
                </a:solidFill>
              </a:rPr>
              <a:t>Dir </a:t>
            </a:r>
          </a:p>
          <a:p>
            <a:pPr algn="ctr">
              <a:defRPr/>
            </a:pPr>
            <a:r>
              <a:rPr lang="en-IN" sz="1100" dirty="0" smtClean="0">
                <a:solidFill>
                  <a:schemeClr val="tx1"/>
                </a:solidFill>
              </a:rPr>
              <a:t>/Monitoring officer /Account officer/Data  officer/ </a:t>
            </a:r>
            <a:r>
              <a:rPr lang="en-IN" sz="1100" dirty="0">
                <a:solidFill>
                  <a:schemeClr val="tx1"/>
                </a:solidFill>
              </a:rPr>
              <a:t>APC/Nutrition Expert/ Accountant/Asst</a:t>
            </a:r>
            <a:r>
              <a:rPr lang="en-IN" sz="1100" dirty="0" smtClean="0">
                <a:solidFill>
                  <a:schemeClr val="tx1"/>
                </a:solidFill>
              </a:rPr>
              <a:t>/ Steno/Computer </a:t>
            </a:r>
            <a:r>
              <a:rPr lang="en-IN" sz="1100" dirty="0">
                <a:solidFill>
                  <a:schemeClr val="tx1"/>
                </a:solidFill>
              </a:rPr>
              <a:t>Operator</a:t>
            </a:r>
            <a:endParaRPr lang="en-US" sz="11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48" name="Rectangle 47"/>
          <p:cNvSpPr/>
          <p:nvPr/>
        </p:nvSpPr>
        <p:spPr>
          <a:xfrm>
            <a:off x="457200" y="4495800"/>
            <a:ext cx="144780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1400" dirty="0">
                <a:solidFill>
                  <a:schemeClr val="tx1"/>
                </a:solidFill>
              </a:rPr>
              <a:t> District Level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667000" y="4419600"/>
            <a:ext cx="38100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dirty="0" smtClean="0">
                <a:solidFill>
                  <a:schemeClr val="tx1"/>
                </a:solidFill>
              </a:rPr>
              <a:t>District </a:t>
            </a:r>
            <a:r>
              <a:rPr lang="en-IN" dirty="0" err="1" smtClean="0">
                <a:solidFill>
                  <a:schemeClr val="tx1"/>
                </a:solidFill>
              </a:rPr>
              <a:t>ProgrammeO</a:t>
            </a:r>
            <a:r>
              <a:rPr lang="en-IN" dirty="0" smtClean="0">
                <a:solidFill>
                  <a:schemeClr val="tx1"/>
                </a:solidFill>
              </a:rPr>
              <a:t> </a:t>
            </a:r>
            <a:r>
              <a:rPr lang="en-IN" dirty="0" err="1" smtClean="0">
                <a:solidFill>
                  <a:schemeClr val="tx1"/>
                </a:solidFill>
              </a:rPr>
              <a:t>fficer</a:t>
            </a:r>
            <a:endParaRPr lang="en-IN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IN" sz="1100" dirty="0" smtClean="0">
                <a:solidFill>
                  <a:schemeClr val="tx1"/>
                </a:solidFill>
              </a:rPr>
              <a:t>DC/DRP/Accountant </a:t>
            </a:r>
            <a:r>
              <a:rPr lang="en-IN" sz="1100" dirty="0">
                <a:solidFill>
                  <a:schemeClr val="tx1"/>
                </a:solidFill>
              </a:rPr>
              <a:t>/ </a:t>
            </a:r>
            <a:r>
              <a:rPr lang="en-IN" sz="1100" dirty="0" smtClean="0">
                <a:solidFill>
                  <a:schemeClr val="tx1"/>
                </a:solidFill>
              </a:rPr>
              <a:t>Executive </a:t>
            </a:r>
            <a:r>
              <a:rPr lang="en-IN" sz="1100" dirty="0">
                <a:solidFill>
                  <a:schemeClr val="tx1"/>
                </a:solidFill>
              </a:rPr>
              <a:t>Assistant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10400" y="4419600"/>
            <a:ext cx="19812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/>
              <a:t> </a:t>
            </a:r>
            <a:r>
              <a:rPr lang="en-US" sz="1100" dirty="0">
                <a:solidFill>
                  <a:schemeClr val="tx1"/>
                </a:solidFill>
              </a:rPr>
              <a:t>District level steering cum Monitoring </a:t>
            </a:r>
            <a:r>
              <a:rPr lang="en-US" sz="1100" dirty="0" smtClean="0">
                <a:solidFill>
                  <a:schemeClr val="tx1"/>
                </a:solidFill>
              </a:rPr>
              <a:t>committee –Headed by DM</a:t>
            </a:r>
            <a:endParaRPr lang="en-US" sz="11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900" dirty="0"/>
          </a:p>
        </p:txBody>
      </p:sp>
      <p:sp>
        <p:nvSpPr>
          <p:cNvPr id="53" name="Rectangle 52"/>
          <p:cNvSpPr/>
          <p:nvPr/>
        </p:nvSpPr>
        <p:spPr>
          <a:xfrm>
            <a:off x="2667000" y="5257800"/>
            <a:ext cx="381000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IN" sz="1200" dirty="0">
                <a:solidFill>
                  <a:schemeClr val="tx1"/>
                </a:solidFill>
              </a:rPr>
              <a:t>BLOCK RESOURCE </a:t>
            </a:r>
            <a:r>
              <a:rPr lang="en-IN" sz="1200" dirty="0" smtClean="0">
                <a:solidFill>
                  <a:schemeClr val="tx1"/>
                </a:solidFill>
              </a:rPr>
              <a:t>PERSON (BRP)</a:t>
            </a:r>
            <a:endParaRPr lang="en-US" sz="12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7010400" y="5257800"/>
            <a:ext cx="198120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</a:rPr>
              <a:t>Block level Steering cum Monitoring </a:t>
            </a:r>
            <a:r>
              <a:rPr lang="en-US" sz="1000" dirty="0" smtClean="0">
                <a:solidFill>
                  <a:schemeClr val="tx1"/>
                </a:solidFill>
              </a:rPr>
              <a:t>committee Headed by BDO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57200" y="5257800"/>
            <a:ext cx="144780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1600" dirty="0">
                <a:solidFill>
                  <a:schemeClr val="tx1"/>
                </a:solidFill>
              </a:rPr>
              <a:t>Block Level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7200" y="5943600"/>
            <a:ext cx="144780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1400" dirty="0">
                <a:solidFill>
                  <a:schemeClr val="tx1"/>
                </a:solidFill>
              </a:rPr>
              <a:t>School Level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667000" y="5943600"/>
            <a:ext cx="381000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IN" sz="1400" dirty="0" err="1">
                <a:solidFill>
                  <a:schemeClr val="tx1"/>
                </a:solidFill>
              </a:rPr>
              <a:t>Vidyalaya</a:t>
            </a:r>
            <a:r>
              <a:rPr lang="en-IN" sz="1400" dirty="0">
                <a:solidFill>
                  <a:schemeClr val="tx1"/>
                </a:solidFill>
              </a:rPr>
              <a:t> </a:t>
            </a:r>
            <a:r>
              <a:rPr lang="en-IN" sz="1400" dirty="0" err="1">
                <a:solidFill>
                  <a:schemeClr val="tx1"/>
                </a:solidFill>
              </a:rPr>
              <a:t>Shiksha</a:t>
            </a:r>
            <a:r>
              <a:rPr lang="en-IN" sz="1400" dirty="0">
                <a:solidFill>
                  <a:schemeClr val="tx1"/>
                </a:solidFill>
              </a:rPr>
              <a:t>   </a:t>
            </a:r>
            <a:r>
              <a:rPr lang="en-IN" sz="1400" dirty="0" err="1">
                <a:solidFill>
                  <a:schemeClr val="tx1"/>
                </a:solidFill>
              </a:rPr>
              <a:t>Samiti</a:t>
            </a:r>
            <a:r>
              <a:rPr lang="en-IN" sz="1400" dirty="0">
                <a:solidFill>
                  <a:schemeClr val="tx1"/>
                </a:solidFill>
              </a:rPr>
              <a:t> (VSS</a:t>
            </a:r>
            <a:r>
              <a:rPr lang="en-IN" sz="1400" dirty="0" smtClean="0">
                <a:solidFill>
                  <a:schemeClr val="tx1"/>
                </a:solidFill>
              </a:rPr>
              <a:t>) -</a:t>
            </a: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IN" sz="1400" dirty="0" smtClean="0">
                <a:solidFill>
                  <a:schemeClr val="tx1"/>
                </a:solidFill>
              </a:rPr>
              <a:t>Headmaster/Senior  </a:t>
            </a:r>
            <a:r>
              <a:rPr lang="en-IN" sz="1400" dirty="0">
                <a:solidFill>
                  <a:schemeClr val="tx1"/>
                </a:solidFill>
              </a:rPr>
              <a:t>Teacher</a:t>
            </a: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7010400" y="6019800"/>
            <a:ext cx="19050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1200" dirty="0" err="1">
                <a:solidFill>
                  <a:schemeClr val="tx1"/>
                </a:solidFill>
              </a:rPr>
              <a:t>Vidyalaya</a:t>
            </a:r>
            <a:r>
              <a:rPr lang="en-IN" sz="1200" dirty="0">
                <a:solidFill>
                  <a:schemeClr val="tx1"/>
                </a:solidFill>
              </a:rPr>
              <a:t> </a:t>
            </a:r>
            <a:r>
              <a:rPr lang="en-IN" sz="1200" dirty="0" err="1">
                <a:solidFill>
                  <a:schemeClr val="tx1"/>
                </a:solidFill>
              </a:rPr>
              <a:t>Shiksha</a:t>
            </a:r>
            <a:r>
              <a:rPr lang="en-IN" sz="1200" dirty="0">
                <a:solidFill>
                  <a:schemeClr val="tx1"/>
                </a:solidFill>
              </a:rPr>
              <a:t>   </a:t>
            </a:r>
            <a:r>
              <a:rPr lang="en-IN" sz="1200" dirty="0" err="1">
                <a:solidFill>
                  <a:schemeClr val="tx1"/>
                </a:solidFill>
              </a:rPr>
              <a:t>Samiti</a:t>
            </a:r>
            <a:r>
              <a:rPr lang="en-IN" sz="1200" dirty="0">
                <a:solidFill>
                  <a:schemeClr val="tx1"/>
                </a:solidFill>
              </a:rPr>
              <a:t> (VSS)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4343400" y="18288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Down Arrow 24"/>
          <p:cNvSpPr/>
          <p:nvPr/>
        </p:nvSpPr>
        <p:spPr>
          <a:xfrm flipH="1">
            <a:off x="4343400" y="28194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4343400" y="41148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4343400" y="50292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4343400" y="57150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6477000" y="4724400"/>
            <a:ext cx="533400" cy="121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6477000" y="5486400"/>
            <a:ext cx="533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6477000" y="6126481"/>
            <a:ext cx="533400" cy="121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1905000" y="4724400"/>
            <a:ext cx="762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1905000" y="5486400"/>
            <a:ext cx="762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flipV="1">
            <a:off x="1905000" y="6096000"/>
            <a:ext cx="762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8991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  <a:ea typeface="ＭＳ Ｐゴシック" pitchFamily="34" charset="-128"/>
              </a:rPr>
              <a:t>      Tablet Based Monitoring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01980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 algn="just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Tablet based Special inspection drive was conducted  during 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10.7.2017 to 10.8.2017 </a:t>
            </a:r>
            <a:r>
              <a:rPr lang="en-US" sz="2800" dirty="0" smtClean="0">
                <a:ea typeface="ＭＳ Ｐゴシック" pitchFamily="34" charset="-128"/>
              </a:rPr>
              <a:t>to ensure cleanliness  of kitchen shed to provide safe and hygienic  food to the children.</a:t>
            </a:r>
          </a:p>
          <a:p>
            <a:pPr algn="just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 All education department officer/ staff participated during this special inspection drive for the success of this drive.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/>
              <a:t>All Tablet based Inspections are photographed with longitude and latitude as well as date and time.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/>
              <a:t>Inspection data collected  and presented in digital form f0r future use.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/>
              <a:t>This ensures Inspection with reliability and </a:t>
            </a:r>
            <a:r>
              <a:rPr lang="en-IN" sz="2800" dirty="0" smtClean="0"/>
              <a:t>authenticity apart from</a:t>
            </a:r>
            <a:r>
              <a:rPr lang="en-US" sz="2800" dirty="0" smtClean="0"/>
              <a:t> easy record keeping of huge  inspection database.                               </a:t>
            </a:r>
            <a:r>
              <a:rPr lang="en-US" sz="1100" dirty="0" err="1" smtClean="0"/>
              <a:t>Con’t</a:t>
            </a:r>
            <a:r>
              <a:rPr lang="en-US" sz="1100" dirty="0" smtClean="0"/>
              <a:t>………...</a:t>
            </a:r>
          </a:p>
          <a:p>
            <a:pPr algn="just">
              <a:lnSpc>
                <a:spcPct val="90000"/>
              </a:lnSpc>
              <a:buNone/>
            </a:pPr>
            <a:endParaRPr lang="en-US" sz="2800" dirty="0" smtClean="0"/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endParaRPr lang="en-US" sz="2800" dirty="0" smtClean="0"/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endParaRPr lang="en-US" sz="2800" dirty="0" smtClean="0"/>
          </a:p>
          <a:p>
            <a:pPr algn="just">
              <a:lnSpc>
                <a:spcPct val="90000"/>
              </a:lnSpc>
              <a:buNone/>
            </a:pPr>
            <a:endParaRPr lang="en-US" sz="28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>
                <a:solidFill>
                  <a:schemeClr val="tx1"/>
                </a:solidFill>
                <a:ea typeface="ＭＳ Ｐゴシック" pitchFamily="34" charset="-128"/>
              </a:rPr>
              <a:t>           Tablet based Monitoring</a:t>
            </a:r>
            <a:r>
              <a:rPr lang="en-US" sz="900" dirty="0" smtClean="0">
                <a:solidFill>
                  <a:schemeClr val="tx1"/>
                </a:solidFill>
                <a:ea typeface="ＭＳ Ｐゴシック" pitchFamily="34" charset="-128"/>
              </a:rPr>
              <a:t>              </a:t>
            </a:r>
            <a:endParaRPr lang="en-US" sz="40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29699" name="Content Placeholder 1"/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1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All District and Block officer  provided tablet and  CUG  connection.</a:t>
            </a:r>
          </a:p>
          <a:p>
            <a:pPr eaLnBrk="1" hangingPunct="1"/>
            <a:r>
              <a:rPr lang="en-US" sz="21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Facilitate tablet based inspection in offline mode .</a:t>
            </a:r>
          </a:p>
          <a:p>
            <a:pPr eaLnBrk="1" hangingPunct="1"/>
            <a:r>
              <a:rPr lang="en-US" sz="21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Implementation of mobile based inspection system – geo-tagging and time-stamping of inspection photos</a:t>
            </a:r>
          </a:p>
          <a:p>
            <a:r>
              <a:rPr lang="en-IN" sz="2100" dirty="0" smtClean="0">
                <a:latin typeface="Arial" pitchFamily="34" charset="0"/>
                <a:cs typeface="Arial" pitchFamily="34" charset="0"/>
              </a:rPr>
              <a:t>Ensures actual visit/inspection of schools.</a:t>
            </a:r>
          </a:p>
          <a:p>
            <a:r>
              <a:rPr lang="en-IN" sz="2100" dirty="0" smtClean="0">
                <a:latin typeface="Arial" pitchFamily="34" charset="0"/>
                <a:cs typeface="Arial" pitchFamily="34" charset="0"/>
              </a:rPr>
              <a:t>Offline data capture: No need of internet connection  for date time and location stamping of photograph. (automatic stamping by device).</a:t>
            </a: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Inspection data available on MIS database</a:t>
            </a:r>
            <a:endParaRPr lang="en-IN" sz="2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Improves data integrity</a:t>
            </a:r>
            <a:endParaRPr lang="en-IN" sz="2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Improves quality of MDM by ensuring actual inspections</a:t>
            </a:r>
          </a:p>
          <a:p>
            <a:r>
              <a:rPr lang="en-IN" sz="2100" dirty="0" smtClean="0">
                <a:latin typeface="Arial" pitchFamily="34" charset="0"/>
                <a:cs typeface="Arial" pitchFamily="34" charset="0"/>
              </a:rPr>
              <a:t>Data Entry in offline mode then synchronise data with server when internet available.</a:t>
            </a:r>
          </a:p>
          <a:p>
            <a:pPr>
              <a:buNone/>
            </a:pPr>
            <a:r>
              <a:rPr lang="en-IN" sz="21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</a:t>
            </a:r>
            <a:r>
              <a:rPr lang="en-IN" sz="1200" dirty="0" err="1" smtClean="0">
                <a:latin typeface="Arial" pitchFamily="34" charset="0"/>
                <a:cs typeface="Arial" pitchFamily="34" charset="0"/>
              </a:rPr>
              <a:t>Con’t</a:t>
            </a:r>
            <a:r>
              <a:rPr lang="en-IN" sz="1200" dirty="0" smtClean="0">
                <a:latin typeface="Arial" pitchFamily="34" charset="0"/>
                <a:cs typeface="Arial" pitchFamily="34" charset="0"/>
              </a:rPr>
              <a:t>………..</a:t>
            </a:r>
          </a:p>
          <a:p>
            <a:pPr>
              <a:buNone/>
            </a:pPr>
            <a:endParaRPr lang="en-IN" sz="2100" dirty="0" smtClean="0"/>
          </a:p>
          <a:p>
            <a:pPr eaLnBrk="1" hangingPunct="1"/>
            <a:endParaRPr lang="en-US" sz="28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buNone/>
            </a:pPr>
            <a:endParaRPr lang="en-US" sz="28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endParaRPr lang="en-US" sz="28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a typeface="ＭＳ Ｐゴシック" pitchFamily="34" charset="-128"/>
              </a:rPr>
              <a:t>                                </a:t>
            </a:r>
            <a:br>
              <a:rPr lang="en-US" sz="3200" b="1" dirty="0" smtClean="0">
                <a:solidFill>
                  <a:schemeClr val="tx1"/>
                </a:solidFill>
                <a:ea typeface="ＭＳ Ｐゴシック" pitchFamily="34" charset="-128"/>
              </a:rPr>
            </a:br>
            <a:r>
              <a:rPr lang="en-US" sz="3200" b="1" dirty="0" smtClean="0">
                <a:solidFill>
                  <a:schemeClr val="tx1"/>
                </a:solidFill>
                <a:ea typeface="ＭＳ Ｐゴシック" pitchFamily="34" charset="-128"/>
              </a:rPr>
              <a:t>                         </a:t>
            </a:r>
            <a:br>
              <a:rPr lang="en-US" sz="3200" b="1" dirty="0" smtClean="0">
                <a:solidFill>
                  <a:schemeClr val="tx1"/>
                </a:solidFill>
                <a:ea typeface="ＭＳ Ｐゴシック" pitchFamily="34" charset="-128"/>
              </a:rPr>
            </a:br>
            <a:r>
              <a:rPr lang="en-US" sz="3200" b="1" dirty="0" smtClean="0">
                <a:solidFill>
                  <a:schemeClr val="tx1"/>
                </a:solidFill>
                <a:ea typeface="ＭＳ Ｐゴシック" pitchFamily="34" charset="-128"/>
              </a:rPr>
              <a:t>                 </a:t>
            </a:r>
            <a:r>
              <a:rPr lang="en-US" sz="3600" b="1" dirty="0" smtClean="0">
                <a:solidFill>
                  <a:schemeClr val="tx1"/>
                </a:solidFill>
                <a:ea typeface="ＭＳ Ｐゴシック" pitchFamily="34" charset="-128"/>
              </a:rPr>
              <a:t>Outcomes  of  Monitoring       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Total  no of tablet based  inspected done  from  April-17 to Mar-18 - 95799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Total irregularities  found in 1476 schools in tablet based inspection 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Total recovered  amount is Rs. 4,06,25016 against fine imposed of  Rs.8,54,83,836  to head master  till march1-18 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Departmental  proceeding  started / FIR lodge on 19  head master for irregularities found in school.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One District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Programme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officer suspended 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Also Departmental proceeding started on 2 other District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Programme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officer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 Block Resource person (BRP) terminated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chemeClr val="tx1"/>
                </a:solidFill>
                <a:ea typeface="ＭＳ Ｐゴシック" pitchFamily="34" charset="-128"/>
              </a:rPr>
              <a:t>         Best Practices             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4579" name="Content Placeholder 1"/>
          <p:cNvSpPr>
            <a:spLocks noGrp="1"/>
          </p:cNvSpPr>
          <p:nvPr>
            <p:ph idx="1"/>
          </p:nvPr>
        </p:nvSpPr>
        <p:spPr>
          <a:xfrm>
            <a:off x="228600" y="914400"/>
            <a:ext cx="8458200" cy="5715000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State has provided fund for 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LPG connection with stove and fire extinguisher to all school.</a:t>
            </a:r>
          </a:p>
          <a:p>
            <a:pPr algn="just" eaLnBrk="1" hangingPunct="1"/>
            <a:r>
              <a:rPr lang="en-US" sz="3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State is providing Egg/Fruit once in a week.</a:t>
            </a:r>
          </a:p>
          <a:p>
            <a:pPr algn="just" eaLnBrk="1" hangingPunct="1"/>
            <a:r>
              <a:rPr lang="en-US" sz="3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Availability of  bank account details of cook-cum-helpers in the </a:t>
            </a:r>
            <a:r>
              <a:rPr lang="en-US" sz="3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Online MIS</a:t>
            </a:r>
            <a:r>
              <a:rPr lang="en-US" sz="3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</a:p>
          <a:p>
            <a:pPr algn="just" eaLnBrk="1" hangingPunct="1"/>
            <a:r>
              <a:rPr lang="en-US" sz="3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District MDM office directly transfer of honorarium of Cook cum helper from district to CCH account  through RTGS on the basis of absentee entered by the concerned BRP </a:t>
            </a:r>
            <a:r>
              <a:rPr lang="en-US" sz="3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 online </a:t>
            </a:r>
            <a:r>
              <a:rPr lang="en-US" sz="3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MIS per month.</a:t>
            </a:r>
          </a:p>
          <a:p>
            <a:pPr algn="just" eaLnBrk="1" hangingPunct="1">
              <a:buNone/>
            </a:pPr>
            <a:r>
              <a:rPr lang="en-US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                                                         				 Can't</a:t>
            </a:r>
          </a:p>
          <a:p>
            <a:pPr algn="just" eaLnBrk="1" hangingPunct="1"/>
            <a:endParaRPr lang="en-US" sz="32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just" eaLnBrk="1" hangingPunct="1">
              <a:buNone/>
            </a:pPr>
            <a:endParaRPr lang="en-US" sz="24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endParaRPr lang="en-US" sz="22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buNone/>
            </a:pPr>
            <a:endParaRPr lang="en-US" sz="24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endParaRPr lang="en-US" sz="28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  <a:p>
            <a:pPr eaLnBrk="1" hangingPunct="1"/>
            <a:endParaRPr lang="en-US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3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3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Best </a:t>
            </a:r>
            <a:r>
              <a:rPr lang="en-US" sz="3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Practices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One day training 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220000 cook cum helpers   was  organized </a:t>
            </a:r>
            <a:r>
              <a:rPr lang="en-IN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all districts on a rotational basis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from 25.4.18 to 30.5.18 for preparation  of safe, hygienic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nutritious food</a:t>
            </a:r>
            <a:endParaRPr lang="en-US" sz="1200" dirty="0"/>
          </a:p>
        </p:txBody>
      </p:sp>
      <p:pic>
        <p:nvPicPr>
          <p:cNvPr id="4" name="Picture 2" descr="C:\Users\mdms\Downloads\IMG-20180515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24000"/>
            <a:ext cx="4572000" cy="5333999"/>
          </a:xfrm>
          <a:prstGeom prst="rect">
            <a:avLst/>
          </a:prstGeom>
          <a:noFill/>
        </p:spPr>
      </p:pic>
      <p:pic>
        <p:nvPicPr>
          <p:cNvPr id="1027" name="Picture 3" descr="C:\Users\mdms\Downloads\IMG-20180515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0"/>
            <a:ext cx="45720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93D73-96B9-45E4-8CFD-DBC68C346F4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814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C:\Users\Dell\Desktop\ggg\IMG-20180515-WA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495800" cy="3581400"/>
          </a:xfrm>
          <a:prstGeom prst="rect">
            <a:avLst/>
          </a:prstGeom>
          <a:noFill/>
        </p:spPr>
      </p:pic>
      <p:pic>
        <p:nvPicPr>
          <p:cNvPr id="9221" name="Picture 5" descr="C:\Users\Dell\Desktop\ggg\IMG-20180515-WA0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6482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7393</TotalTime>
  <Words>883</Words>
  <Application>Microsoft Office PowerPoint</Application>
  <PresentationFormat>On-screen Show (4:3)</PresentationFormat>
  <Paragraphs>175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Flow</vt:lpstr>
      <vt:lpstr>    ANNUAL WORK PLAN &amp; BUDGET-2018-19            PAB MEETING 20.06.18      Directorate of MDM EDUCATION  DEPARTMENT  GOVT. OF BIHAR </vt:lpstr>
      <vt:lpstr> GOAL</vt:lpstr>
      <vt:lpstr>         MANAGEMENT STRUCTURE-MDM BIHAR</vt:lpstr>
      <vt:lpstr>      Tablet Based Monitoring</vt:lpstr>
      <vt:lpstr>           Tablet based Monitoring              </vt:lpstr>
      <vt:lpstr>                                                                            Outcomes  of  Monitoring        </vt:lpstr>
      <vt:lpstr>         Best Practices             </vt:lpstr>
      <vt:lpstr>        Best Practices One day training  programme of 220000 cook cum helpers   was  organized in all districts on a rotational basis  from 25.4.18 to 30.5.18 for preparation  of safe, hygienic and nutritious food</vt:lpstr>
      <vt:lpstr>Slide 9</vt:lpstr>
      <vt:lpstr>   KITCHEN GARDEN - ANKURAN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ISSUES / SUGGESTIONS</vt:lpstr>
      <vt:lpstr>Proposal for 2017-18</vt:lpstr>
      <vt:lpstr>Slide 23</vt:lpstr>
      <vt:lpstr> Proposed Budget Provision for   2018-19 (Financial)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digvijay</dc:creator>
  <cp:lastModifiedBy>Dell</cp:lastModifiedBy>
  <cp:revision>1475</cp:revision>
  <cp:lastPrinted>1601-01-01T00:00:00Z</cp:lastPrinted>
  <dcterms:created xsi:type="dcterms:W3CDTF">1601-01-01T00:00:00Z</dcterms:created>
  <dcterms:modified xsi:type="dcterms:W3CDTF">2018-06-19T17:38:36Z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